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80" r:id="rId4"/>
    <p:sldId id="257" r:id="rId5"/>
    <p:sldId id="258" r:id="rId6"/>
    <p:sldId id="259" r:id="rId7"/>
    <p:sldId id="260" r:id="rId8"/>
    <p:sldId id="281" r:id="rId9"/>
    <p:sldId id="279" r:id="rId10"/>
    <p:sldId id="261" r:id="rId11"/>
    <p:sldId id="262" r:id="rId12"/>
    <p:sldId id="276" r:id="rId13"/>
    <p:sldId id="277" r:id="rId14"/>
    <p:sldId id="264" r:id="rId15"/>
    <p:sldId id="278" r:id="rId16"/>
    <p:sldId id="265" r:id="rId17"/>
    <p:sldId id="266" r:id="rId18"/>
    <p:sldId id="267" r:id="rId19"/>
    <p:sldId id="268" r:id="rId20"/>
    <p:sldId id="269" r:id="rId21"/>
    <p:sldId id="270" r:id="rId22"/>
    <p:sldId id="273" r:id="rId23"/>
    <p:sldId id="274" r:id="rId24"/>
    <p:sldId id="282"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9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78" d="100"/>
          <a:sy n="78" d="100"/>
        </p:scale>
        <p:origin x="1594" y="62"/>
      </p:cViewPr>
      <p:guideLst>
        <p:guide orient="horz" pos="2160"/>
        <p:guide pos="289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6334315"/>
            <a:ext cx="9144001" cy="65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3989"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6334315"/>
            <a:ext cx="9144001" cy="65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22960" y="2582334"/>
            <a:ext cx="3703320" cy="337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63440" y="2582334"/>
            <a:ext cx="3703320" cy="337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BCAD085-E8A6-8845-BD4E-CB4CCA059FC4}" type="datetimeFigureOut">
              <a:rPr lang="en-US" smtClean="0"/>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BCAD085-E8A6-8845-BD4E-CB4CCA059FC4}" type="datetimeFigureOut">
              <a:rPr lang="en-US" smtClean="0"/>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1FF6DA9-008F-8B48-92A6-B652298478BF}"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BCAD085-E8A6-8845-BD4E-CB4CCA059FC4}" type="datetimeFigureOut">
              <a:rPr lang="en-US" smtClean="0"/>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C1FF6DA9-008F-8B48-92A6-B652298478BF}" type="slidenum">
              <a:rPr lang="en-US" smtClean="0"/>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0"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19.png"/><Relationship Id="rId7" Type="http://schemas.openxmlformats.org/officeDocument/2006/relationships/image" Target="../media/image8.png"/><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3" Type="http://schemas.openxmlformats.org/officeDocument/2006/relationships/slideLayout" Target="../slideLayouts/slideLayout2.xml"/><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image" Target="../media/image10.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000" dirty="0"/>
              <a:t>Color-Centric Genre Prediction and Recommendation System for Movies</a:t>
            </a:r>
            <a:endParaRPr sz="2000" dirty="0"/>
          </a:p>
        </p:txBody>
      </p:sp>
      <p:sp>
        <p:nvSpPr>
          <p:cNvPr id="3" name="Content Placeholder 2"/>
          <p:cNvSpPr>
            <a:spLocks noGrp="1"/>
          </p:cNvSpPr>
          <p:nvPr>
            <p:ph idx="1"/>
          </p:nvPr>
        </p:nvSpPr>
        <p:spPr/>
        <p:txBody>
          <a:bodyPr>
            <a:normAutofit/>
          </a:bodyPr>
          <a:lstStyle/>
          <a:p>
            <a:r>
              <a:rPr lang="en-IN" sz="1600" dirty="0"/>
              <a:t>Presented By:</a:t>
            </a:r>
            <a:r>
              <a:rPr sz="1600" dirty="0"/>
              <a:t>Abbas Khan</a:t>
            </a:r>
            <a:r>
              <a:rPr lang="en-IN" sz="1600" dirty="0"/>
              <a:t>-22BCE5004</a:t>
            </a:r>
            <a:r>
              <a:rPr sz="1600" dirty="0"/>
              <a:t>, </a:t>
            </a:r>
            <a:endParaRPr lang="en-IN" sz="1600" dirty="0"/>
          </a:p>
          <a:p>
            <a:r>
              <a:rPr lang="en-IN" sz="1600" dirty="0"/>
              <a:t>                        </a:t>
            </a:r>
            <a:r>
              <a:rPr sz="1600" dirty="0"/>
              <a:t>Bhavya Shukla</a:t>
            </a:r>
            <a:r>
              <a:rPr lang="en-IN" sz="1600" dirty="0"/>
              <a:t>-22BCE1365</a:t>
            </a:r>
            <a:r>
              <a:rPr sz="1600" dirty="0"/>
              <a:t>, </a:t>
            </a:r>
            <a:endParaRPr lang="en-IN" sz="1600" dirty="0"/>
          </a:p>
          <a:p>
            <a:pPr marL="0" indent="0">
              <a:buNone/>
            </a:pPr>
            <a:r>
              <a:rPr lang="en-IN" sz="1600" dirty="0"/>
              <a:t>                          </a:t>
            </a:r>
            <a:r>
              <a:rPr sz="1600" dirty="0"/>
              <a:t>Karthik Reddy</a:t>
            </a:r>
            <a:r>
              <a:rPr lang="en-IN" sz="1600" dirty="0"/>
              <a:t>-22BCE1984</a:t>
            </a:r>
            <a:endParaRPr lang="en-IN" sz="1600" dirty="0"/>
          </a:p>
          <a:p>
            <a:pPr marL="0" indent="0">
              <a:buNone/>
            </a:pPr>
            <a:endParaRPr lang="en-IN" sz="1600" dirty="0"/>
          </a:p>
          <a:p>
            <a:pPr marL="0" indent="0">
              <a:buNone/>
            </a:pPr>
            <a:r>
              <a:rPr lang="en-IN" sz="1600" dirty="0"/>
              <a:t>      Course code:  BCSE403L</a:t>
            </a:r>
            <a:endParaRPr lang="en-IN" sz="1600" dirty="0"/>
          </a:p>
          <a:p>
            <a:pPr marL="0" indent="0">
              <a:buNone/>
            </a:pPr>
            <a:r>
              <a:rPr lang="en-IN" sz="1600" dirty="0"/>
              <a:t>      Course name : Digital image processing</a:t>
            </a:r>
            <a:endParaRPr lang="en-IN" sz="1600" dirty="0"/>
          </a:p>
          <a:p>
            <a:pPr marL="0" indent="0">
              <a:buNone/>
            </a:pPr>
            <a:r>
              <a:rPr lang="en-IN" sz="1600" dirty="0"/>
              <a:t>      Faculty name: Geetha S</a:t>
            </a:r>
            <a:endParaRPr lang="en-IN" sz="1600" dirty="0"/>
          </a:p>
          <a:p>
            <a:pPr marL="0" indent="0">
              <a:buNone/>
            </a:pPr>
            <a:r>
              <a:rPr lang="en-IN" sz="1600" dirty="0"/>
              <a:t>      University name : Vellore Institute of technology , Chennai campus </a:t>
            </a:r>
            <a:endParaRPr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IN" dirty="0"/>
              <a:t>Sample Key frames of a movie </a:t>
            </a:r>
            <a:br>
              <a:rPr lang="en-IN" dirty="0"/>
            </a:br>
            <a:endParaRPr lang="en-IN" dirty="0"/>
          </a:p>
        </p:txBody>
      </p:sp>
      <p:pic>
        <p:nvPicPr>
          <p:cNvPr id="5" name="Content Placeholder 4"/>
          <p:cNvPicPr>
            <a:picLocks noGrp="1" noChangeAspect="1"/>
          </p:cNvPicPr>
          <p:nvPr>
            <p:ph idx="1"/>
          </p:nvPr>
        </p:nvPicPr>
        <p:blipFill>
          <a:blip r:embed="rId1"/>
          <a:stretch>
            <a:fillRect/>
          </a:stretch>
        </p:blipFill>
        <p:spPr>
          <a:xfrm>
            <a:off x="603885" y="1424305"/>
            <a:ext cx="2532380" cy="1445895"/>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2"/>
          <a:stretch>
            <a:fillRect/>
          </a:stretch>
        </p:blipFill>
        <p:spPr>
          <a:xfrm>
            <a:off x="3311463" y="1424116"/>
            <a:ext cx="2520000" cy="1474772"/>
          </a:xfrm>
          <a:prstGeom prst="rect">
            <a:avLst/>
          </a:prstGeom>
        </p:spPr>
      </p:pic>
      <p:pic>
        <p:nvPicPr>
          <p:cNvPr id="15" name="Picture 14"/>
          <p:cNvPicPr>
            <a:picLocks noChangeAspect="1"/>
          </p:cNvPicPr>
          <p:nvPr/>
        </p:nvPicPr>
        <p:blipFill>
          <a:blip r:embed="rId3"/>
          <a:stretch>
            <a:fillRect/>
          </a:stretch>
        </p:blipFill>
        <p:spPr>
          <a:xfrm>
            <a:off x="6006108" y="1458888"/>
            <a:ext cx="2556344" cy="1440000"/>
          </a:xfrm>
          <a:prstGeom prst="rect">
            <a:avLst/>
          </a:prstGeom>
        </p:spPr>
      </p:pic>
      <p:pic>
        <p:nvPicPr>
          <p:cNvPr id="17" name="Picture 16"/>
          <p:cNvPicPr>
            <a:picLocks noChangeAspect="1"/>
          </p:cNvPicPr>
          <p:nvPr/>
        </p:nvPicPr>
        <p:blipFill>
          <a:blip r:embed="rId4"/>
          <a:stretch>
            <a:fillRect/>
          </a:stretch>
        </p:blipFill>
        <p:spPr>
          <a:xfrm>
            <a:off x="554896" y="3106591"/>
            <a:ext cx="2556000" cy="1444485"/>
          </a:xfrm>
          <a:prstGeom prst="rect">
            <a:avLst/>
          </a:prstGeom>
        </p:spPr>
      </p:pic>
      <p:pic>
        <p:nvPicPr>
          <p:cNvPr id="19" name="Picture 18"/>
          <p:cNvPicPr>
            <a:picLocks noChangeAspect="1"/>
          </p:cNvPicPr>
          <p:nvPr/>
        </p:nvPicPr>
        <p:blipFill>
          <a:blip r:embed="rId5"/>
          <a:stretch>
            <a:fillRect/>
          </a:stretch>
        </p:blipFill>
        <p:spPr>
          <a:xfrm>
            <a:off x="3251200" y="3133725"/>
            <a:ext cx="2580640" cy="1417320"/>
          </a:xfrm>
          <a:prstGeom prst="rect">
            <a:avLst/>
          </a:prstGeom>
        </p:spPr>
      </p:pic>
      <p:pic>
        <p:nvPicPr>
          <p:cNvPr id="21" name="Picture 20"/>
          <p:cNvPicPr>
            <a:picLocks noChangeAspect="1"/>
          </p:cNvPicPr>
          <p:nvPr/>
        </p:nvPicPr>
        <p:blipFill>
          <a:blip r:embed="rId6"/>
          <a:stretch>
            <a:fillRect/>
          </a:stretch>
        </p:blipFill>
        <p:spPr>
          <a:xfrm>
            <a:off x="6042452" y="3106591"/>
            <a:ext cx="2520000" cy="1428162"/>
          </a:xfrm>
          <a:prstGeom prst="rect">
            <a:avLst/>
          </a:prstGeom>
        </p:spPr>
      </p:pic>
      <p:pic>
        <p:nvPicPr>
          <p:cNvPr id="23" name="Picture 22"/>
          <p:cNvPicPr>
            <a:picLocks noChangeAspect="1"/>
          </p:cNvPicPr>
          <p:nvPr/>
        </p:nvPicPr>
        <p:blipFill>
          <a:blip r:embed="rId7"/>
          <a:stretch>
            <a:fillRect/>
          </a:stretch>
        </p:blipFill>
        <p:spPr>
          <a:xfrm>
            <a:off x="567690" y="4652645"/>
            <a:ext cx="2543810" cy="1442085"/>
          </a:xfrm>
          <a:prstGeom prst="rect">
            <a:avLst/>
          </a:prstGeom>
        </p:spPr>
      </p:pic>
      <p:pic>
        <p:nvPicPr>
          <p:cNvPr id="25" name="Picture 24"/>
          <p:cNvPicPr>
            <a:picLocks noChangeAspect="1"/>
          </p:cNvPicPr>
          <p:nvPr/>
        </p:nvPicPr>
        <p:blipFill>
          <a:blip r:embed="rId8"/>
          <a:stretch>
            <a:fillRect/>
          </a:stretch>
        </p:blipFill>
        <p:spPr>
          <a:xfrm>
            <a:off x="3240301" y="4603668"/>
            <a:ext cx="2520000" cy="1449944"/>
          </a:xfrm>
          <a:prstGeom prst="rect">
            <a:avLst/>
          </a:prstGeom>
        </p:spPr>
      </p:pic>
      <p:pic>
        <p:nvPicPr>
          <p:cNvPr id="27" name="Picture 26"/>
          <p:cNvPicPr>
            <a:picLocks noChangeAspect="1"/>
          </p:cNvPicPr>
          <p:nvPr/>
        </p:nvPicPr>
        <p:blipFill>
          <a:blip r:embed="rId9"/>
          <a:stretch>
            <a:fillRect/>
          </a:stretch>
        </p:blipFill>
        <p:spPr>
          <a:xfrm>
            <a:off x="6042452" y="4603668"/>
            <a:ext cx="2520000" cy="14354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Saliency Mapping</a:t>
            </a:r>
            <a:endParaRPr lang="en-IN" dirty="0"/>
          </a:p>
        </p:txBody>
      </p:sp>
      <p:sp>
        <p:nvSpPr>
          <p:cNvPr id="7" name="Content Placeholder 6"/>
          <p:cNvSpPr>
            <a:spLocks noGrp="1"/>
          </p:cNvSpPr>
          <p:nvPr>
            <p:ph idx="1"/>
          </p:nvPr>
        </p:nvSpPr>
        <p:spPr/>
        <p:txBody>
          <a:bodyPr/>
          <a:lstStyle/>
          <a:p>
            <a:r>
              <a:rPr lang="en-US" dirty="0"/>
              <a:t>After keyframe extraction, saliency mapping is applied to highlight the most visually important regions in each keyframe. Using OpenCV’s </a:t>
            </a:r>
            <a:r>
              <a:rPr lang="en-US" b="1" dirty="0" err="1"/>
              <a:t>StaticSaliencyFineGrained</a:t>
            </a:r>
            <a:r>
              <a:rPr lang="en-US" b="1" dirty="0"/>
              <a:t> </a:t>
            </a:r>
            <a:r>
              <a:rPr lang="en-US" dirty="0"/>
              <a:t>function, a saliency map is generated that assigns higher values to areas likely to attract human attention, based on contrast, edges, and texture. This map acts as a mask, filtering out background or less relevant pixels and retaining only the salient regions. These salient areas are then used for color extraction, ensuring that the resulting color palette reflects the dominant visual elements that define the scene’s mood and tone. This process improves the relevance and accuracy of genre prediction by focusing on meaningful visual content.</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878" y="343464"/>
            <a:ext cx="8229600" cy="1143000"/>
          </a:xfrm>
        </p:spPr>
        <p:txBody>
          <a:bodyPr/>
          <a:lstStyle/>
          <a:p>
            <a:r>
              <a:rPr lang="en-IN" dirty="0"/>
              <a:t>Saliency mapped frames</a:t>
            </a:r>
            <a:endParaRPr lang="en-IN" dirty="0"/>
          </a:p>
        </p:txBody>
      </p:sp>
      <p:pic>
        <p:nvPicPr>
          <p:cNvPr id="5" name="Content Placeholder 4"/>
          <p:cNvPicPr>
            <a:picLocks noGrp="1" noChangeAspect="1"/>
          </p:cNvPicPr>
          <p:nvPr>
            <p:ph idx="1"/>
          </p:nvPr>
        </p:nvPicPr>
        <p:blipFill>
          <a:blip r:embed="rId1"/>
          <a:stretch>
            <a:fillRect/>
          </a:stretch>
        </p:blipFill>
        <p:spPr>
          <a:xfrm>
            <a:off x="236838" y="1508689"/>
            <a:ext cx="2033364" cy="1152000"/>
          </a:xfrm>
        </p:spPr>
      </p:pic>
      <p:pic>
        <p:nvPicPr>
          <p:cNvPr id="8" name="Picture 7"/>
          <p:cNvPicPr>
            <a:picLocks noChangeAspect="1"/>
          </p:cNvPicPr>
          <p:nvPr/>
        </p:nvPicPr>
        <p:blipFill>
          <a:blip r:embed="rId2"/>
          <a:stretch>
            <a:fillRect/>
          </a:stretch>
        </p:blipFill>
        <p:spPr>
          <a:xfrm>
            <a:off x="2373027" y="1509030"/>
            <a:ext cx="2016000" cy="1183069"/>
          </a:xfrm>
          <a:prstGeom prst="rect">
            <a:avLst/>
          </a:prstGeom>
        </p:spPr>
      </p:pic>
      <p:pic>
        <p:nvPicPr>
          <p:cNvPr id="10" name="Picture 9"/>
          <p:cNvPicPr>
            <a:picLocks noChangeAspect="1"/>
          </p:cNvPicPr>
          <p:nvPr/>
        </p:nvPicPr>
        <p:blipFill>
          <a:blip r:embed="rId3"/>
          <a:stretch>
            <a:fillRect/>
          </a:stretch>
        </p:blipFill>
        <p:spPr>
          <a:xfrm>
            <a:off x="4567926" y="1497244"/>
            <a:ext cx="2016000" cy="1112659"/>
          </a:xfrm>
          <a:prstGeom prst="rect">
            <a:avLst/>
          </a:prstGeom>
        </p:spPr>
      </p:pic>
      <p:pic>
        <p:nvPicPr>
          <p:cNvPr id="12" name="Picture 11"/>
          <p:cNvPicPr>
            <a:picLocks noChangeAspect="1"/>
          </p:cNvPicPr>
          <p:nvPr/>
        </p:nvPicPr>
        <p:blipFill>
          <a:blip r:embed="rId4"/>
          <a:stretch>
            <a:fillRect/>
          </a:stretch>
        </p:blipFill>
        <p:spPr>
          <a:xfrm>
            <a:off x="6668924" y="1462040"/>
            <a:ext cx="2016000" cy="1107327"/>
          </a:xfrm>
          <a:prstGeom prst="rect">
            <a:avLst/>
          </a:prstGeom>
        </p:spPr>
      </p:pic>
      <p:pic>
        <p:nvPicPr>
          <p:cNvPr id="14" name="Picture 13"/>
          <p:cNvPicPr>
            <a:picLocks noChangeAspect="1"/>
          </p:cNvPicPr>
          <p:nvPr/>
        </p:nvPicPr>
        <p:blipFill>
          <a:blip r:embed="rId5"/>
          <a:stretch>
            <a:fillRect/>
          </a:stretch>
        </p:blipFill>
        <p:spPr>
          <a:xfrm>
            <a:off x="161290" y="3035982"/>
            <a:ext cx="2108981" cy="1188000"/>
          </a:xfrm>
          <a:prstGeom prst="rect">
            <a:avLst/>
          </a:prstGeom>
        </p:spPr>
      </p:pic>
      <p:pic>
        <p:nvPicPr>
          <p:cNvPr id="16" name="Picture 15"/>
          <p:cNvPicPr>
            <a:picLocks noChangeAspect="1"/>
          </p:cNvPicPr>
          <p:nvPr/>
        </p:nvPicPr>
        <p:blipFill>
          <a:blip r:embed="rId6"/>
          <a:stretch>
            <a:fillRect/>
          </a:stretch>
        </p:blipFill>
        <p:spPr>
          <a:xfrm>
            <a:off x="2301027" y="3022647"/>
            <a:ext cx="2088000" cy="1214491"/>
          </a:xfrm>
          <a:prstGeom prst="rect">
            <a:avLst/>
          </a:prstGeom>
        </p:spPr>
      </p:pic>
      <p:pic>
        <p:nvPicPr>
          <p:cNvPr id="18" name="Picture 17"/>
          <p:cNvPicPr>
            <a:picLocks noChangeAspect="1"/>
          </p:cNvPicPr>
          <p:nvPr/>
        </p:nvPicPr>
        <p:blipFill>
          <a:blip r:embed="rId7"/>
          <a:stretch>
            <a:fillRect/>
          </a:stretch>
        </p:blipFill>
        <p:spPr>
          <a:xfrm>
            <a:off x="4580924" y="3022647"/>
            <a:ext cx="2088000" cy="1180001"/>
          </a:xfrm>
          <a:prstGeom prst="rect">
            <a:avLst/>
          </a:prstGeom>
        </p:spPr>
      </p:pic>
      <p:pic>
        <p:nvPicPr>
          <p:cNvPr id="20" name="Picture 19"/>
          <p:cNvPicPr>
            <a:picLocks noChangeAspect="1"/>
          </p:cNvPicPr>
          <p:nvPr/>
        </p:nvPicPr>
        <p:blipFill>
          <a:blip r:embed="rId8"/>
          <a:stretch>
            <a:fillRect/>
          </a:stretch>
        </p:blipFill>
        <p:spPr>
          <a:xfrm>
            <a:off x="6787843" y="3022647"/>
            <a:ext cx="2088000" cy="1179015"/>
          </a:xfrm>
          <a:prstGeom prst="rect">
            <a:avLst/>
          </a:prstGeom>
        </p:spPr>
      </p:pic>
      <p:pic>
        <p:nvPicPr>
          <p:cNvPr id="22" name="Picture 21"/>
          <p:cNvPicPr>
            <a:picLocks noChangeAspect="1"/>
          </p:cNvPicPr>
          <p:nvPr/>
        </p:nvPicPr>
        <p:blipFill>
          <a:blip r:embed="rId9"/>
          <a:stretch>
            <a:fillRect/>
          </a:stretch>
        </p:blipFill>
        <p:spPr>
          <a:xfrm>
            <a:off x="182202" y="4600071"/>
            <a:ext cx="2088000" cy="1174258"/>
          </a:xfrm>
          <a:prstGeom prst="rect">
            <a:avLst/>
          </a:prstGeom>
        </p:spPr>
      </p:pic>
      <p:pic>
        <p:nvPicPr>
          <p:cNvPr id="24" name="Picture 23"/>
          <p:cNvPicPr>
            <a:picLocks noChangeAspect="1"/>
          </p:cNvPicPr>
          <p:nvPr/>
        </p:nvPicPr>
        <p:blipFill>
          <a:blip r:embed="rId10"/>
          <a:stretch>
            <a:fillRect/>
          </a:stretch>
        </p:blipFill>
        <p:spPr>
          <a:xfrm>
            <a:off x="4567926" y="4655928"/>
            <a:ext cx="2088000" cy="1183344"/>
          </a:xfrm>
          <a:prstGeom prst="rect">
            <a:avLst/>
          </a:prstGeom>
        </p:spPr>
      </p:pic>
      <p:pic>
        <p:nvPicPr>
          <p:cNvPr id="26" name="Picture 25"/>
          <p:cNvPicPr>
            <a:picLocks noChangeAspect="1"/>
          </p:cNvPicPr>
          <p:nvPr/>
        </p:nvPicPr>
        <p:blipFill>
          <a:blip r:embed="rId11"/>
          <a:stretch>
            <a:fillRect/>
          </a:stretch>
        </p:blipFill>
        <p:spPr>
          <a:xfrm>
            <a:off x="2337027" y="4600077"/>
            <a:ext cx="2088000" cy="1203455"/>
          </a:xfrm>
          <a:prstGeom prst="rect">
            <a:avLst/>
          </a:prstGeom>
        </p:spPr>
      </p:pic>
      <p:pic>
        <p:nvPicPr>
          <p:cNvPr id="28" name="Picture 27"/>
          <p:cNvPicPr>
            <a:picLocks noChangeAspect="1"/>
          </p:cNvPicPr>
          <p:nvPr/>
        </p:nvPicPr>
        <p:blipFill>
          <a:blip r:embed="rId12"/>
          <a:stretch>
            <a:fillRect/>
          </a:stretch>
        </p:blipFill>
        <p:spPr>
          <a:xfrm>
            <a:off x="6737581" y="4664772"/>
            <a:ext cx="2088000" cy="1174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619" y="708245"/>
            <a:ext cx="7934141" cy="991590"/>
          </a:xfrm>
        </p:spPr>
        <p:txBody>
          <a:bodyPr/>
          <a:lstStyle/>
          <a:p>
            <a:r>
              <a:rPr lang="en-IN" dirty="0"/>
              <a:t>K-Means clustering</a:t>
            </a:r>
            <a:endParaRPr dirty="0"/>
          </a:p>
        </p:txBody>
      </p:sp>
      <p:sp>
        <p:nvSpPr>
          <p:cNvPr id="3" name="Content Placeholder 2"/>
          <p:cNvSpPr>
            <a:spLocks noGrp="1"/>
          </p:cNvSpPr>
          <p:nvPr>
            <p:ph idx="1"/>
          </p:nvPr>
        </p:nvSpPr>
        <p:spPr>
          <a:xfrm>
            <a:off x="604684" y="1784033"/>
            <a:ext cx="8229600" cy="4525963"/>
          </a:xfrm>
        </p:spPr>
        <p:txBody>
          <a:bodyPr>
            <a:normAutofit lnSpcReduction="10000"/>
          </a:bodyPr>
          <a:lstStyle/>
          <a:p>
            <a:pPr marL="0" indent="0">
              <a:buNone/>
            </a:pPr>
            <a:r>
              <a:rPr lang="en-US" sz="2400" dirty="0"/>
              <a:t>After saliency mapping pinpoints the visually significant areas of an image, the subsequent k-means clustering process concentrates on the color information within these regions. The colors of the pixels residing in the highlighted salient areas are extracted, and often transformed into a perceptually uniform color space. The k-means algorithm then initializes a set number of 'k' cluster centers within this color space. It iteratively assigns each color from the salient pixels to its closest cluster center and then recalculates the position of these centers based on the average color of the assigned pixels. This iterative process continues until the cluster centers stabilize, effectively grouping similar colors from the salient parts of the image. The final positions of these cluster centers represent the dominant colors that are most representative of the visually important content.</a:t>
            </a:r>
            <a:endParaRPr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Colour Scheme Merging </a:t>
            </a:r>
            <a:endParaRPr lang="en-IN" dirty="0"/>
          </a:p>
        </p:txBody>
      </p:sp>
      <p:sp>
        <p:nvSpPr>
          <p:cNvPr id="3" name="Content Placeholder 2"/>
          <p:cNvSpPr>
            <a:spLocks noGrp="1"/>
          </p:cNvSpPr>
          <p:nvPr>
            <p:ph idx="1"/>
          </p:nvPr>
        </p:nvSpPr>
        <p:spPr>
          <a:xfrm>
            <a:off x="551180" y="1717040"/>
            <a:ext cx="7353300" cy="4724400"/>
          </a:xfrm>
        </p:spPr>
        <p:txBody>
          <a:bodyPr>
            <a:normAutofit fontScale="25000"/>
          </a:bodyPr>
          <a:lstStyle/>
          <a:p>
            <a:r>
              <a:rPr lang="en-US" sz="1700" dirty="0"/>
              <a:t> </a:t>
            </a:r>
            <a:endParaRPr lang="en-US" sz="1700" dirty="0"/>
          </a:p>
          <a:p>
            <a:endParaRPr lang="en-US" sz="1700" dirty="0"/>
          </a:p>
          <a:p>
            <a:endParaRPr lang="en-US" sz="1700" dirty="0"/>
          </a:p>
          <a:p>
            <a:endParaRPr lang="en-US" sz="1700" dirty="0"/>
          </a:p>
          <a:p>
            <a:endParaRPr lang="en-US" sz="1700" dirty="0"/>
          </a:p>
          <a:p>
            <a:endParaRPr lang="en-US" sz="1700" dirty="0"/>
          </a:p>
          <a:p>
            <a:pPr marL="0" indent="0">
              <a:buNone/>
            </a:pPr>
            <a:endParaRPr lang="en-US" sz="1700" dirty="0"/>
          </a:p>
          <a:p>
            <a:endParaRPr lang="en-US" sz="1700" dirty="0"/>
          </a:p>
          <a:p>
            <a:endParaRPr lang="en-US" sz="1700" dirty="0"/>
          </a:p>
          <a:p>
            <a:endParaRPr lang="en-US" sz="4665" dirty="0"/>
          </a:p>
          <a:p>
            <a:r>
              <a:rPr lang="en-US" sz="6400" dirty="0"/>
              <a:t>a color similarity merging algorithm takes the initial set of 'k' dominant colors (the cluster centroids) as its input. The primary goal is to refine this palette by identifying and merging colors that are perceptually very similar, thus creating a more concise and visually distinct set of representative colors. This process begins by defining a metric to measure the similarity between any two colors, often using a color difference formula in a perceptually uniform color space like Lab to better align with human vision. A threshold is then established for this similarity </a:t>
            </a:r>
            <a:r>
              <a:rPr lang="en-US" sz="6400" dirty="0" err="1"/>
              <a:t>metric.The</a:t>
            </a:r>
            <a:r>
              <a:rPr lang="en-US" sz="6400" dirty="0"/>
              <a:t> algorithm then iterates through pairs of the dominant colors obtained from k-means. For each pair, the color similarity is calculated. </a:t>
            </a:r>
            <a:endParaRPr lang="en-IN" sz="6400" dirty="0"/>
          </a:p>
        </p:txBody>
      </p:sp>
      <p:pic>
        <p:nvPicPr>
          <p:cNvPr id="5" name="Picture 4"/>
          <p:cNvPicPr>
            <a:picLocks noChangeAspect="1"/>
          </p:cNvPicPr>
          <p:nvPr/>
        </p:nvPicPr>
        <p:blipFill>
          <a:blip r:embed="rId1"/>
          <a:srcRect b="12909"/>
          <a:stretch>
            <a:fillRect/>
          </a:stretch>
        </p:blipFill>
        <p:spPr>
          <a:xfrm>
            <a:off x="1168400" y="1787525"/>
            <a:ext cx="6023610" cy="22555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Feature Vector Construction</a:t>
            </a:r>
            <a:endParaRPr dirty="0"/>
          </a:p>
        </p:txBody>
      </p:sp>
      <p:sp>
        <p:nvSpPr>
          <p:cNvPr id="3" name="Content Placeholder 2"/>
          <p:cNvSpPr>
            <a:spLocks noGrp="1"/>
          </p:cNvSpPr>
          <p:nvPr>
            <p:ph idx="1"/>
          </p:nvPr>
        </p:nvSpPr>
        <p:spPr/>
        <p:txBody>
          <a:bodyPr>
            <a:normAutofit/>
          </a:bodyPr>
          <a:lstStyle/>
          <a:p>
            <a:r>
              <a:rPr lang="en-US" sz="1800" dirty="0"/>
              <a:t>After extracting the dominant colors from keyframes using techniques like saliency mapping and K-Means clustering, we convert this color information into a feature vector. This feature vector is a fixed-size list (or array) of numbers that summarizes the color characteristics of a movie.</a:t>
            </a:r>
            <a:r>
              <a:rPr lang="en-US" sz="1100" dirty="0"/>
              <a:t> </a:t>
            </a:r>
            <a:r>
              <a:rPr lang="en-US" sz="1800" dirty="0"/>
              <a:t>feature vector construction transforms dominant colors from keyframes into a structured numerical format. Each keyframe’s prominent colors are identified using saliency mapping and K-Means clustering. The RGB values and their relative percentages are extracted. These are combined to form a single vector. This vector represents the visual style of the movie. It is used by machine learning models for genre prediction and recommendations</a:t>
            </a:r>
            <a:endParaRPr lang="en-IN"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Genre classification</a:t>
            </a:r>
            <a:endParaRPr dirty="0"/>
          </a:p>
        </p:txBody>
      </p:sp>
      <p:sp>
        <p:nvSpPr>
          <p:cNvPr id="3" name="Content Placeholder 2"/>
          <p:cNvSpPr>
            <a:spLocks noGrp="1"/>
          </p:cNvSpPr>
          <p:nvPr>
            <p:ph idx="1"/>
          </p:nvPr>
        </p:nvSpPr>
        <p:spPr/>
        <p:txBody>
          <a:bodyPr>
            <a:normAutofit/>
          </a:bodyPr>
          <a:lstStyle/>
          <a:p>
            <a:r>
              <a:rPr lang="en-US" sz="2000" dirty="0"/>
              <a:t>After dominant colors are extracted and refined into a feature vector, this data is fed into a machine learning classifier (such as a decision tree, SVM, or neural network). The model has been trained on labeled data, where each feature vector corresponds to a known genre. It learns patterns and associations between certain color combinations and specific genres. When a new movie’s feature vector is input, the model uses its learned knowledge to classify the movie into a likely genre, enabling accurate and automated genre prediction</a:t>
            </a:r>
            <a:endParaRPr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Genre inference</a:t>
            </a:r>
            <a:endParaRPr dirty="0"/>
          </a:p>
        </p:txBody>
      </p:sp>
      <p:sp>
        <p:nvSpPr>
          <p:cNvPr id="3" name="Content Placeholder 2"/>
          <p:cNvSpPr>
            <a:spLocks noGrp="1"/>
          </p:cNvSpPr>
          <p:nvPr>
            <p:ph idx="1"/>
          </p:nvPr>
        </p:nvSpPr>
        <p:spPr/>
        <p:txBody>
          <a:bodyPr>
            <a:noAutofit/>
          </a:bodyPr>
          <a:lstStyle/>
          <a:p>
            <a:r>
              <a:rPr lang="en-US" sz="1800" dirty="0"/>
              <a:t>The function takes a tuple of three integers, representing the dominant red, green, and blue (RGB) color values of an image as input. </a:t>
            </a:r>
            <a:endParaRPr lang="en-US" sz="1800" dirty="0"/>
          </a:p>
          <a:p>
            <a:r>
              <a:rPr lang="en-US" sz="1800" dirty="0"/>
              <a:t>These three integers would typically be generated by analyzing an image, perhaps a movie poster or a key frame from a film. An image processing algorithm would be used to identify the most prevalent or visually impactful color within the image and extract its RGB components.</a:t>
            </a:r>
            <a:endParaRPr lang="en-US" sz="1800" dirty="0"/>
          </a:p>
          <a:p>
            <a:r>
              <a:rPr lang="en-US" sz="1800" dirty="0"/>
              <a:t> Once these dominant red, green, and blue values are obtained, they are passed to the  function. The function then calculates the luminance of this color using a standard formula that weights the green component most heavily, followed by red, and then blue.</a:t>
            </a:r>
            <a:endParaRPr lang="en-US" sz="1800" dirty="0"/>
          </a:p>
          <a:p>
            <a:r>
              <a:rPr lang="en-US" sz="1800" dirty="0"/>
              <a:t> Based on this calculated luminance and the individual red, green, and blue values, the function infers a movie genre.</a:t>
            </a:r>
            <a:endParaRPr lang="en-US" sz="1800" dirty="0"/>
          </a:p>
          <a:p>
            <a:r>
              <a:rPr lang="en-US" sz="1800" dirty="0"/>
              <a:t> If the luminance is very low (below 50), the function categorizes the genre as "Sci-Fi/Thriller," suggesting a dark and potentially intense visual style. </a:t>
            </a:r>
            <a:endParaRPr lang="en-US" sz="1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Dominant Color and Genre</a:t>
            </a:r>
            <a:endParaRPr lang="en-IN" dirty="0"/>
          </a:p>
        </p:txBody>
      </p:sp>
      <p:sp>
        <p:nvSpPr>
          <p:cNvPr id="3" name="Content Placeholder 2"/>
          <p:cNvSpPr>
            <a:spLocks noGrp="1"/>
          </p:cNvSpPr>
          <p:nvPr>
            <p:ph idx="1"/>
          </p:nvPr>
        </p:nvSpPr>
        <p:spPr/>
        <p:txBody>
          <a:bodyPr>
            <a:normAutofit/>
          </a:bodyPr>
          <a:lstStyle/>
          <a:p>
            <a:pPr marL="0" indent="0">
              <a:buNone/>
            </a:pPr>
            <a:r>
              <a:rPr lang="en-US" sz="1800" dirty="0"/>
              <a:t>If the red value is high (above 150) while both the green and blue values are low (below 100), the function predicts "Romance/Drama," possibly indicating warm, passionate tones often associated with these genres. Conversely, if the luminance is very high (above 180), suggesting a bright and light color palette, the function returns "Comedy." As a final catch-all, if none of the preceding conditions are met, the function defaults to "Drama.“</a:t>
            </a:r>
            <a:endParaRPr lang="en-US" sz="1800" dirty="0"/>
          </a:p>
          <a:p>
            <a:pPr marL="0" indent="0">
              <a:buNone/>
            </a:pPr>
            <a:endParaRPr lang="en-US" sz="1800" dirty="0"/>
          </a:p>
          <a:p>
            <a:pPr marL="0" indent="0">
              <a:buNone/>
            </a:pPr>
            <a:endParaRPr dirty="0"/>
          </a:p>
        </p:txBody>
      </p:sp>
      <p:pic>
        <p:nvPicPr>
          <p:cNvPr id="5" name="Picture 4"/>
          <p:cNvPicPr>
            <a:picLocks noChangeAspect="1"/>
          </p:cNvPicPr>
          <p:nvPr/>
        </p:nvPicPr>
        <p:blipFill>
          <a:blip r:embed="rId1"/>
          <a:stretch>
            <a:fillRect/>
          </a:stretch>
        </p:blipFill>
        <p:spPr>
          <a:xfrm>
            <a:off x="1950204" y="3594254"/>
            <a:ext cx="5288738" cy="211854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1044" y="286604"/>
            <a:ext cx="7255715" cy="771245"/>
          </a:xfrm>
        </p:spPr>
        <p:txBody>
          <a:bodyPr/>
          <a:lstStyle/>
          <a:p>
            <a:r>
              <a:rPr lang="en-IN" dirty="0"/>
              <a:t>Example1:Dune 2</a:t>
            </a:r>
            <a:endParaRPr dirty="0"/>
          </a:p>
        </p:txBody>
      </p:sp>
      <p:pic>
        <p:nvPicPr>
          <p:cNvPr id="5" name="Content Placeholder 4"/>
          <p:cNvPicPr>
            <a:picLocks noGrp="1" noChangeAspect="1"/>
          </p:cNvPicPr>
          <p:nvPr>
            <p:ph idx="1"/>
          </p:nvPr>
        </p:nvPicPr>
        <p:blipFill>
          <a:blip r:embed="rId1"/>
          <a:stretch>
            <a:fillRect/>
          </a:stretch>
        </p:blipFill>
        <p:spPr>
          <a:xfrm>
            <a:off x="1110966" y="946405"/>
            <a:ext cx="6840000" cy="1360230"/>
          </a:xfrm>
        </p:spPr>
      </p:pic>
      <p:pic>
        <p:nvPicPr>
          <p:cNvPr id="7" name="Picture 6"/>
          <p:cNvPicPr>
            <a:picLocks noChangeAspect="1"/>
          </p:cNvPicPr>
          <p:nvPr/>
        </p:nvPicPr>
        <p:blipFill>
          <a:blip r:embed="rId2"/>
          <a:stretch>
            <a:fillRect/>
          </a:stretch>
        </p:blipFill>
        <p:spPr>
          <a:xfrm>
            <a:off x="1110966" y="2394839"/>
            <a:ext cx="6840000" cy="1468232"/>
          </a:xfrm>
          <a:prstGeom prst="rect">
            <a:avLst/>
          </a:prstGeom>
        </p:spPr>
      </p:pic>
      <p:pic>
        <p:nvPicPr>
          <p:cNvPr id="9" name="Picture 8"/>
          <p:cNvPicPr>
            <a:picLocks noChangeAspect="1"/>
          </p:cNvPicPr>
          <p:nvPr/>
        </p:nvPicPr>
        <p:blipFill>
          <a:blip r:embed="rId3"/>
          <a:stretch>
            <a:fillRect/>
          </a:stretch>
        </p:blipFill>
        <p:spPr>
          <a:xfrm>
            <a:off x="1110331" y="3951903"/>
            <a:ext cx="6840000" cy="1431743"/>
          </a:xfrm>
          <a:prstGeom prst="rect">
            <a:avLst/>
          </a:prstGeom>
        </p:spPr>
      </p:pic>
      <p:pic>
        <p:nvPicPr>
          <p:cNvPr id="11" name="Picture 10"/>
          <p:cNvPicPr>
            <a:picLocks noChangeAspect="1"/>
          </p:cNvPicPr>
          <p:nvPr/>
        </p:nvPicPr>
        <p:blipFill>
          <a:blip r:embed="rId4"/>
          <a:stretch>
            <a:fillRect/>
          </a:stretch>
        </p:blipFill>
        <p:spPr>
          <a:xfrm>
            <a:off x="2177766" y="5370946"/>
            <a:ext cx="4788000" cy="96321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a:t>
            </a:r>
            <a:endParaRPr lang="en-IN" dirty="0"/>
          </a:p>
        </p:txBody>
      </p:sp>
      <p:sp>
        <p:nvSpPr>
          <p:cNvPr id="3" name="Content Placeholder 2"/>
          <p:cNvSpPr>
            <a:spLocks noGrp="1"/>
          </p:cNvSpPr>
          <p:nvPr>
            <p:ph idx="1"/>
          </p:nvPr>
        </p:nvSpPr>
        <p:spPr/>
        <p:txBody>
          <a:bodyPr/>
          <a:lstStyle/>
          <a:p>
            <a:r>
              <a:rPr lang="en-US" dirty="0"/>
              <a:t>Color schemes in movies play a crucial role in setting the mood and enhancing storytelling. This project aims to automate the extraction of color palettes using advanced techniques, resulting in better insights into cinematic design and classification. this project seeks to move beyond subjective analysis of movie visuals. The resulting color palettes will then be analyzed for patterns and trends across different genres and directors. This data-driven approach promises to offer a more objective understanding of how color contributes to the emotional impact and thematic elements of films. Ultimately, this research could lead to more nuanced movie genre classification models and provide valuable insights for filmmakers and critics alike."</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765448"/>
          </a:xfrm>
        </p:spPr>
        <p:txBody>
          <a:bodyPr/>
          <a:lstStyle/>
          <a:p>
            <a:r>
              <a:rPr lang="en-IN" dirty="0"/>
              <a:t>Example 2:Blade Runner 2049</a:t>
            </a:r>
            <a:endParaRPr dirty="0"/>
          </a:p>
        </p:txBody>
      </p:sp>
      <p:pic>
        <p:nvPicPr>
          <p:cNvPr id="5" name="Content Placeholder 4"/>
          <p:cNvPicPr>
            <a:picLocks noGrp="1" noChangeAspect="1"/>
          </p:cNvPicPr>
          <p:nvPr>
            <p:ph idx="1"/>
          </p:nvPr>
        </p:nvPicPr>
        <p:blipFill>
          <a:blip r:embed="rId1"/>
          <a:stretch>
            <a:fillRect/>
          </a:stretch>
        </p:blipFill>
        <p:spPr>
          <a:xfrm>
            <a:off x="5504497" y="3817934"/>
            <a:ext cx="9526" cy="47632"/>
          </a:xfrm>
        </p:spPr>
      </p:pic>
      <p:pic>
        <p:nvPicPr>
          <p:cNvPr id="7" name="Picture 6"/>
          <p:cNvPicPr>
            <a:picLocks noChangeAspect="1"/>
          </p:cNvPicPr>
          <p:nvPr/>
        </p:nvPicPr>
        <p:blipFill>
          <a:blip r:embed="rId2"/>
          <a:stretch>
            <a:fillRect/>
          </a:stretch>
        </p:blipFill>
        <p:spPr>
          <a:xfrm>
            <a:off x="990402" y="943627"/>
            <a:ext cx="6840000" cy="1354634"/>
          </a:xfrm>
          <a:prstGeom prst="rect">
            <a:avLst/>
          </a:prstGeom>
        </p:spPr>
      </p:pic>
      <p:pic>
        <p:nvPicPr>
          <p:cNvPr id="9" name="Picture 8"/>
          <p:cNvPicPr>
            <a:picLocks noChangeAspect="1"/>
          </p:cNvPicPr>
          <p:nvPr/>
        </p:nvPicPr>
        <p:blipFill>
          <a:blip r:embed="rId3"/>
          <a:stretch>
            <a:fillRect/>
          </a:stretch>
        </p:blipFill>
        <p:spPr>
          <a:xfrm>
            <a:off x="990402" y="2413146"/>
            <a:ext cx="6840000" cy="1481145"/>
          </a:xfrm>
          <a:prstGeom prst="rect">
            <a:avLst/>
          </a:prstGeom>
        </p:spPr>
      </p:pic>
      <p:pic>
        <p:nvPicPr>
          <p:cNvPr id="11" name="Picture 10"/>
          <p:cNvPicPr>
            <a:picLocks noChangeAspect="1"/>
          </p:cNvPicPr>
          <p:nvPr/>
        </p:nvPicPr>
        <p:blipFill>
          <a:blip r:embed="rId4"/>
          <a:stretch>
            <a:fillRect/>
          </a:stretch>
        </p:blipFill>
        <p:spPr>
          <a:xfrm>
            <a:off x="990402" y="3835351"/>
            <a:ext cx="6840000" cy="1435003"/>
          </a:xfrm>
          <a:prstGeom prst="rect">
            <a:avLst/>
          </a:prstGeom>
        </p:spPr>
      </p:pic>
      <p:pic>
        <p:nvPicPr>
          <p:cNvPr id="13" name="Picture 12"/>
          <p:cNvPicPr>
            <a:picLocks noChangeAspect="1"/>
          </p:cNvPicPr>
          <p:nvPr/>
        </p:nvPicPr>
        <p:blipFill>
          <a:blip r:embed="rId5"/>
          <a:stretch>
            <a:fillRect/>
          </a:stretch>
        </p:blipFill>
        <p:spPr>
          <a:xfrm>
            <a:off x="990600" y="5416874"/>
            <a:ext cx="6990735" cy="8021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Advantages</a:t>
            </a:r>
            <a:endParaRPr dirty="0"/>
          </a:p>
        </p:txBody>
      </p:sp>
      <p:sp>
        <p:nvSpPr>
          <p:cNvPr id="3" name="Content Placeholder 2"/>
          <p:cNvSpPr>
            <a:spLocks noGrp="1"/>
          </p:cNvSpPr>
          <p:nvPr>
            <p:ph idx="1"/>
          </p:nvPr>
        </p:nvSpPr>
        <p:spPr>
          <a:xfrm>
            <a:off x="358877" y="1877961"/>
            <a:ext cx="8229600" cy="3814020"/>
          </a:xfrm>
        </p:spPr>
        <p:txBody>
          <a:bodyPr/>
          <a:lstStyle/>
          <a:p>
            <a:r>
              <a:rPr lang="en-IN" dirty="0"/>
              <a:t>1)Focus on Perceptually Important Information</a:t>
            </a:r>
            <a:endParaRPr lang="en-IN" dirty="0"/>
          </a:p>
          <a:p>
            <a:r>
              <a:rPr lang="en-US" dirty="0"/>
              <a:t>2)Abstraction from Low-Level Pixel Data</a:t>
            </a:r>
            <a:endParaRPr lang="en-IN" dirty="0"/>
          </a:p>
          <a:p>
            <a:r>
              <a:rPr lang="en-US" dirty="0"/>
              <a:t>3)Capture of High-Level Visual Style</a:t>
            </a:r>
            <a:endParaRPr lang="en-US" dirty="0"/>
          </a:p>
          <a:p>
            <a:r>
              <a:rPr lang="en-US" dirty="0"/>
              <a:t>4)</a:t>
            </a:r>
            <a:r>
              <a:rPr lang="en-IN" dirty="0"/>
              <a:t> Art Analysis and History</a:t>
            </a:r>
            <a:endParaRPr lang="en-US" dirty="0"/>
          </a:p>
          <a:p>
            <a:r>
              <a:rPr lang="en-US" dirty="0"/>
              <a:t>5)</a:t>
            </a:r>
            <a:r>
              <a:rPr lang="en-IN" dirty="0"/>
              <a:t> Insights into Cinematic Design</a:t>
            </a:r>
            <a:endParaRPr lang="en-US" dirty="0"/>
          </a:p>
          <a:p>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Challenges</a:t>
            </a:r>
            <a:endParaRPr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Accurately detecting shot boundaries in complex movie sequences.</a:t>
            </a:r>
            <a:endParaRPr lang="en-US" dirty="0"/>
          </a:p>
          <a:p>
            <a:pPr>
              <a:buFont typeface="Arial" panose="020B0604020202020204" pitchFamily="34" charset="0"/>
              <a:buChar char="•"/>
            </a:pPr>
            <a:r>
              <a:rPr lang="en-US" dirty="0"/>
              <a:t>Handling variations in lighting, contrast, and color grading across different films.</a:t>
            </a:r>
            <a:endParaRPr lang="en-US" dirty="0"/>
          </a:p>
          <a:p>
            <a:pPr>
              <a:buFont typeface="Arial" panose="020B0604020202020204" pitchFamily="34" charset="0"/>
              <a:buChar char="•"/>
            </a:pPr>
            <a:r>
              <a:rPr lang="en-US" dirty="0"/>
              <a:t>Selecting the optimal clustering approach for effective palette extraction.</a:t>
            </a:r>
            <a:endParaRPr lang="en-US" dirty="0"/>
          </a:p>
          <a:p>
            <a:pPr>
              <a:buFont typeface="Arial" panose="020B0604020202020204" pitchFamily="34" charset="0"/>
              <a:buChar char="•"/>
            </a:pPr>
            <a:r>
              <a:rPr lang="en-US" dirty="0"/>
              <a:t>Ensuring computational efficiency while processing high-resolution video frames.</a:t>
            </a:r>
            <a:endParaRPr lang="en-US" dirty="0"/>
          </a:p>
          <a:p>
            <a:pPr>
              <a:buFont typeface="Arial" panose="020B0604020202020204" pitchFamily="34" charset="0"/>
              <a:buChar char="•"/>
            </a:pPr>
            <a:r>
              <a:rPr lang="en-US" dirty="0"/>
              <a:t>Maintaining color consistency across different extracted palettes.</a:t>
            </a:r>
            <a:endParaRPr lang="en-US" dirty="0"/>
          </a:p>
          <a:p>
            <a:endParaRPr lang="en-IN" b="0" i="0" dirty="0">
              <a:solidFill>
                <a:srgbClr val="404040"/>
              </a:solidFill>
              <a:effectLst/>
              <a:latin typeface="DeepSeek-CJK-patch"/>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625" y="2406657"/>
            <a:ext cx="7543800" cy="1450757"/>
          </a:xfrm>
        </p:spPr>
        <p:txBody>
          <a:bodyPr/>
          <a:lstStyle/>
          <a:p>
            <a:r>
              <a:rPr lang="en-IN" dirty="0"/>
              <a:t>Thank y</a:t>
            </a:r>
            <a:r>
              <a:rPr lang="en-IN" sz="5400" dirty="0"/>
              <a:t>o</a:t>
            </a:r>
            <a:r>
              <a:rPr lang="en-IN" dirty="0"/>
              <a:t>u</a:t>
            </a:r>
            <a:endParaRPr lang="en-IN" dirty="0"/>
          </a:p>
        </p:txBody>
      </p:sp>
      <p:sp>
        <p:nvSpPr>
          <p:cNvPr id="3" name="Content Placeholder 2"/>
          <p:cNvSpPr>
            <a:spLocks noGrp="1"/>
          </p:cNvSpPr>
          <p:nvPr>
            <p:ph idx="1"/>
          </p:nvPr>
        </p:nvSpPr>
        <p:spPr/>
        <p:txBody>
          <a:bodyPr/>
          <a:lstStyle/>
          <a:p>
            <a:r>
              <a:rPr lang="en-IN" dirty="0"/>
              <a:t>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Abstract</a:t>
            </a:r>
          </a:p>
        </p:txBody>
      </p:sp>
      <p:sp>
        <p:nvSpPr>
          <p:cNvPr id="3" name="Content Placeholder 2"/>
          <p:cNvSpPr>
            <a:spLocks noGrp="1"/>
          </p:cNvSpPr>
          <p:nvPr>
            <p:ph idx="1"/>
          </p:nvPr>
        </p:nvSpPr>
        <p:spPr/>
        <p:txBody>
          <a:bodyPr>
            <a:normAutofit/>
          </a:bodyPr>
          <a:lstStyle/>
          <a:p>
            <a:pPr marL="0" indent="0">
              <a:buNone/>
            </a:pPr>
            <a:r>
              <a:rPr lang="en-US" sz="1800" dirty="0">
                <a:effectLst/>
                <a:latin typeface="Times New Roman" panose="02020603050405020304" pitchFamily="18" charset="0"/>
                <a:ea typeface="Times New Roman" panose="02020603050405020304" pitchFamily="18" charset="0"/>
              </a:rPr>
              <a:t> we propose a visual content-based movie genre prediction and recommendation based on dominant color palettes. We obtain representative color schemes of movies by scene segmentation, keyframe detection, and salient region extraction</a:t>
            </a:r>
            <a:r>
              <a:rPr lang="en-US" sz="1800" spc="2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from</a:t>
            </a:r>
            <a:r>
              <a:rPr lang="en-US" sz="1800" spc="2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saliency</a:t>
            </a:r>
            <a:r>
              <a:rPr lang="en-US" sz="1800" spc="2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maps.</a:t>
            </a:r>
            <a:r>
              <a:rPr lang="en-US" sz="1800" spc="2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From</a:t>
            </a:r>
            <a:r>
              <a:rPr lang="en-US" sz="1800" spc="2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extracted</a:t>
            </a:r>
            <a:r>
              <a:rPr lang="en-US" sz="1800" spc="2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palettes, we</a:t>
            </a:r>
            <a:r>
              <a:rPr lang="en-US" sz="1800" spc="1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calculate</a:t>
            </a:r>
            <a:r>
              <a:rPr lang="en-US" sz="1800" spc="1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dominant</a:t>
            </a:r>
            <a:r>
              <a:rPr lang="en-US" sz="1800" spc="1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color</a:t>
            </a:r>
            <a:r>
              <a:rPr lang="en-US" sz="1800" spc="1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1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RGB</a:t>
            </a:r>
            <a:r>
              <a:rPr lang="en-US" sz="1800" spc="1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space</a:t>
            </a:r>
            <a:r>
              <a:rPr lang="en-US" sz="1800" spc="1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1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employ</a:t>
            </a:r>
            <a:r>
              <a:rPr lang="en-US" sz="1800" spc="1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it as a semantic descriptor to predict the genre of the film. In addition,</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employ</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color</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similarity</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provide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recommendations with common visual tones for movies, providing a contrast to conventional metadata-based systems. Without access to a pre- existing dataset, we tested a varied set of freely available movies with diverse genres. The findings indicate that dominant color can capture narrative tone and stylistic aspects, posing as an effective signal for light-weight genre classification and visually consistent recommendations.</a:t>
            </a:r>
            <a:endParaRPr lang="en-IN" sz="1800" dirty="0">
              <a:effectLst/>
              <a:latin typeface="Times New Roman" panose="02020603050405020304" pitchFamily="18" charset="0"/>
              <a:ea typeface="Times New Roman" panose="02020603050405020304" pitchFamily="18" charset="0"/>
            </a:endParaRPr>
          </a:p>
          <a:p>
            <a:endParaRPr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Problem Statement</a:t>
            </a:r>
          </a:p>
        </p:txBody>
      </p:sp>
      <p:sp>
        <p:nvSpPr>
          <p:cNvPr id="3" name="Content Placeholder 2"/>
          <p:cNvSpPr>
            <a:spLocks noGrp="1"/>
          </p:cNvSpPr>
          <p:nvPr>
            <p:ph idx="1"/>
          </p:nvPr>
        </p:nvSpPr>
        <p:spPr/>
        <p:txBody>
          <a:bodyPr>
            <a:normAutofit fontScale="92500" lnSpcReduction="10000"/>
          </a:bodyPr>
          <a:lstStyle/>
          <a:p>
            <a:pPr>
              <a:buNone/>
            </a:pPr>
            <a:r>
              <a:rPr lang="en-US" sz="1900" dirty="0"/>
              <a:t>In the absence of structured metadata and large labeled datasets, current movie recommendation and genre classification systems often fail to deliver accurate results, particularly for lesser-known or visually unique films. Traditional approaches heavily depend on textual metadata, user history, or deep learning-based </a:t>
            </a:r>
            <a:r>
              <a:rPr lang="en-US" sz="2300" dirty="0"/>
              <a:t>visual embeddings, which require extensive computational resources and are not always interpretable.</a:t>
            </a:r>
            <a:endParaRPr lang="en-US" sz="2300" dirty="0"/>
          </a:p>
          <a:p>
            <a:r>
              <a:rPr lang="en-US" sz="2300" dirty="0"/>
              <a:t>This research aims to develop a lightweight, visual content-based system that predicts a movie’s genre and provides visually coherent recommendations by leveraging the dominant color palettes extracted from keyframes of the movie. The proposed solution bypasses the need for deep networks by using saliency-based frame selection and RGB clustering to determine dominant tones, offering an accessible and interpretable alternative for genre inference and aesthetic movie recommendations.</a:t>
            </a:r>
            <a:endParaRPr lang="en-US" sz="2300" dirty="0"/>
          </a:p>
          <a:p>
            <a:pPr marL="0" indent="0">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a:t>
            </a:r>
            <a:endParaRPr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Develop an automated pipeline for extracting color schemes from movies.</a:t>
            </a:r>
            <a:endParaRPr lang="en-US" dirty="0"/>
          </a:p>
          <a:p>
            <a:pPr>
              <a:buFont typeface="Arial" panose="020B0604020202020204" pitchFamily="34" charset="0"/>
              <a:buChar char="•"/>
            </a:pPr>
            <a:r>
              <a:rPr lang="en-US" dirty="0"/>
              <a:t>Enhance storytelling analysis through color-based insights.</a:t>
            </a:r>
            <a:endParaRPr lang="en-US" dirty="0"/>
          </a:p>
          <a:p>
            <a:pPr>
              <a:buFont typeface="Arial" panose="020B0604020202020204" pitchFamily="34" charset="0"/>
              <a:buChar char="•"/>
            </a:pPr>
            <a:r>
              <a:rPr lang="en-US" dirty="0"/>
              <a:t>Improve the accuracy of extracted palettes using machine learning and clustering techniques.</a:t>
            </a:r>
            <a:endParaRPr lang="en-US" dirty="0"/>
          </a:p>
          <a:p>
            <a:pPr>
              <a:buFont typeface="Arial" panose="020B0604020202020204" pitchFamily="34" charset="0"/>
              <a:buChar char="•"/>
            </a:pPr>
            <a:r>
              <a:rPr lang="en-US" dirty="0"/>
              <a:t>Optimize processing speed for large-scale movie datasets.</a:t>
            </a:r>
            <a:endParaRPr lang="en-US" dirty="0"/>
          </a:p>
          <a:p>
            <a:pPr>
              <a:buFont typeface="Arial" panose="020B0604020202020204" pitchFamily="34" charset="0"/>
              <a:buChar char="•"/>
            </a:pPr>
            <a:r>
              <a:rPr lang="en-US" dirty="0"/>
              <a:t>Provide a foundation for applications in film analysis, content creation, and AI-powered search engines.</a:t>
            </a:r>
            <a:endParaRPr lang="en-US" dirty="0"/>
          </a:p>
          <a:p>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System Overview</a:t>
            </a:r>
          </a:p>
        </p:txBody>
      </p:sp>
      <p:sp>
        <p:nvSpPr>
          <p:cNvPr id="3" name="Content Placeholder 2"/>
          <p:cNvSpPr>
            <a:spLocks noGrp="1"/>
          </p:cNvSpPr>
          <p:nvPr>
            <p:ph idx="1"/>
          </p:nvPr>
        </p:nvSpPr>
        <p:spPr/>
        <p:txBody>
          <a:bodyPr/>
          <a:lstStyle/>
          <a:p>
            <a:r>
              <a:rPr dirty="0"/>
              <a:t>The system includes: </a:t>
            </a:r>
            <a:endParaRPr lang="en-IN" dirty="0"/>
          </a:p>
          <a:p>
            <a:r>
              <a:rPr lang="en-IN" dirty="0"/>
              <a:t>1.Scene boundary detection </a:t>
            </a:r>
            <a:endParaRPr dirty="0"/>
          </a:p>
          <a:p>
            <a:pPr marL="0" indent="0">
              <a:buNone/>
            </a:pPr>
            <a:r>
              <a:rPr lang="en-IN" sz="1800" dirty="0"/>
              <a:t>  2</a:t>
            </a:r>
            <a:r>
              <a:rPr sz="1800" dirty="0"/>
              <a:t>. </a:t>
            </a:r>
            <a:r>
              <a:rPr lang="en-IN" sz="1800" dirty="0"/>
              <a:t>keyframe extraction</a:t>
            </a:r>
            <a:endParaRPr sz="1800" dirty="0"/>
          </a:p>
          <a:p>
            <a:r>
              <a:rPr lang="en-IN" sz="1800" dirty="0"/>
              <a:t>3</a:t>
            </a:r>
            <a:r>
              <a:rPr sz="1800" dirty="0"/>
              <a:t>. </a:t>
            </a:r>
            <a:r>
              <a:rPr lang="en-IN" sz="1800" dirty="0"/>
              <a:t>Dominant colour extraction</a:t>
            </a:r>
            <a:endParaRPr sz="1800" dirty="0"/>
          </a:p>
          <a:p>
            <a:r>
              <a:rPr lang="en-IN" sz="1800" dirty="0"/>
              <a:t>4</a:t>
            </a:r>
            <a:r>
              <a:rPr sz="1800" dirty="0"/>
              <a:t>. </a:t>
            </a:r>
            <a:r>
              <a:rPr lang="en-IN" sz="1800" dirty="0"/>
              <a:t>Feature vector construction </a:t>
            </a:r>
            <a:endParaRPr sz="1800" dirty="0"/>
          </a:p>
          <a:p>
            <a:r>
              <a:rPr lang="en-IN" sz="1800" dirty="0"/>
              <a:t>5</a:t>
            </a:r>
            <a:r>
              <a:rPr sz="1800" dirty="0"/>
              <a:t>. </a:t>
            </a:r>
            <a:r>
              <a:rPr lang="en-IN" sz="1800" dirty="0"/>
              <a:t>Genre classification</a:t>
            </a:r>
            <a:endParaRPr lang="en-IN" sz="1800" dirty="0"/>
          </a:p>
          <a:p>
            <a:r>
              <a:rPr lang="en-IN" sz="1800" dirty="0"/>
              <a:t>6.Genre display</a:t>
            </a:r>
            <a:endParaRPr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Architecture</a:t>
            </a:r>
            <a:endParaRPr lang="en-IN" dirty="0"/>
          </a:p>
        </p:txBody>
      </p:sp>
      <p:pic>
        <p:nvPicPr>
          <p:cNvPr id="5" name="Content Placeholder 4"/>
          <p:cNvPicPr>
            <a:picLocks noGrp="1" noChangeAspect="1"/>
          </p:cNvPicPr>
          <p:nvPr>
            <p:ph idx="1"/>
          </p:nvPr>
        </p:nvPicPr>
        <p:blipFill>
          <a:blip r:embed="rId1"/>
          <a:stretch>
            <a:fillRect/>
          </a:stretch>
        </p:blipFill>
        <p:spPr>
          <a:xfrm>
            <a:off x="-11334" y="2123768"/>
            <a:ext cx="9036459" cy="3401961"/>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Scene Boundary detection</a:t>
            </a:r>
            <a:endParaRPr lang="en-IN" dirty="0"/>
          </a:p>
        </p:txBody>
      </p:sp>
      <p:sp>
        <p:nvSpPr>
          <p:cNvPr id="3" name="Content Placeholder 2"/>
          <p:cNvSpPr>
            <a:spLocks noGrp="1"/>
          </p:cNvSpPr>
          <p:nvPr>
            <p:ph idx="1"/>
          </p:nvPr>
        </p:nvSpPr>
        <p:spPr/>
        <p:txBody>
          <a:bodyPr/>
          <a:lstStyle/>
          <a:p>
            <a:r>
              <a:rPr lang="en-US" dirty="0"/>
              <a:t>To obtain representative shots from a video, we employ a smaller variant of semi-master-shot boundary detection (SBD). The neighboring frames are mapped to grayscale and aligned on Mean Squared Error (MSE). Scene boundary detection is made on the basis of a threshold on MSE. If the gap is more than a threshold value (say 1000), the frame is stored as a keyframe. This results in a sparse set of frames that are assumed to represent distinct visual changes in the movie.</a:t>
            </a:r>
            <a:endParaRPr lang="en-US" dirty="0"/>
          </a:p>
          <a:p>
            <a:endParaRPr lang="en-US" dirty="0"/>
          </a:p>
          <a:p>
            <a:pPr marL="0" indent="0">
              <a:buNone/>
            </a:pPr>
            <a:endParaRPr lang="en-IN" dirty="0"/>
          </a:p>
        </p:txBody>
      </p:sp>
      <p:pic>
        <p:nvPicPr>
          <p:cNvPr id="5" name="Picture 4"/>
          <p:cNvPicPr>
            <a:picLocks noChangeAspect="1"/>
          </p:cNvPicPr>
          <p:nvPr/>
        </p:nvPicPr>
        <p:blipFill>
          <a:blip r:embed="rId1"/>
          <a:stretch>
            <a:fillRect/>
          </a:stretch>
        </p:blipFill>
        <p:spPr>
          <a:xfrm>
            <a:off x="5038090" y="4138295"/>
            <a:ext cx="4105910" cy="944880"/>
          </a:xfrm>
          <a:prstGeom prst="rect">
            <a:avLst/>
          </a:prstGeom>
        </p:spPr>
      </p:pic>
      <p:pic>
        <p:nvPicPr>
          <p:cNvPr id="7" name="Picture 6"/>
          <p:cNvPicPr>
            <a:picLocks noChangeAspect="1"/>
          </p:cNvPicPr>
          <p:nvPr/>
        </p:nvPicPr>
        <p:blipFill>
          <a:blip r:embed="rId2"/>
          <a:stretch>
            <a:fillRect/>
          </a:stretch>
        </p:blipFill>
        <p:spPr>
          <a:xfrm>
            <a:off x="5040000" y="5083462"/>
            <a:ext cx="4104000" cy="987545"/>
          </a:xfrm>
          <a:prstGeom prst="rect">
            <a:avLst/>
          </a:prstGeom>
        </p:spPr>
      </p:pic>
      <p:pic>
        <p:nvPicPr>
          <p:cNvPr id="11" name="Picture 10"/>
          <p:cNvPicPr>
            <a:picLocks noChangeAspect="1"/>
          </p:cNvPicPr>
          <p:nvPr/>
        </p:nvPicPr>
        <p:blipFill>
          <a:blip r:embed="rId3"/>
          <a:stretch>
            <a:fillRect/>
          </a:stretch>
        </p:blipFill>
        <p:spPr>
          <a:xfrm>
            <a:off x="0" y="4137912"/>
            <a:ext cx="4968000" cy="196545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Key Frame Extraction</a:t>
            </a:r>
            <a:endParaRPr dirty="0"/>
          </a:p>
        </p:txBody>
      </p:sp>
      <p:sp>
        <p:nvSpPr>
          <p:cNvPr id="3" name="Content Placeholder 2"/>
          <p:cNvSpPr>
            <a:spLocks noGrp="1"/>
          </p:cNvSpPr>
          <p:nvPr>
            <p:ph idx="1"/>
          </p:nvPr>
        </p:nvSpPr>
        <p:spPr/>
        <p:txBody>
          <a:bodyPr>
            <a:normAutofit/>
          </a:bodyPr>
          <a:lstStyle/>
          <a:p>
            <a:pPr>
              <a:buNone/>
            </a:pPr>
            <a:r>
              <a:rPr lang="en-US" sz="2000" dirty="0"/>
              <a:t>After computing the Mean Squared Error (MSE) between consecutive grayscale frames, keyframe extraction is performed by comparing each MSE value to a predefined threshold. If the MSE exceeds this threshold (e.g., 1000), it signifies a significant visual change, and the corresponding frame is marked as a keyframe. Frames with lower MSE values are skipped to avoid redundancy and ensure only meaningful scene transitions are captured. This method results in a sparse collection of keyframes that effectively represent distinct scenes throughout the video.</a:t>
            </a:r>
            <a:r>
              <a:rPr lang="en-US" dirty="0"/>
              <a:t> this approach ensures computational efficiency by reducing the number of frames processed. It also enhances the visual diversity of selected frames, capturing the essence of different scenes. As a result, the extracted keyframes serve as a compact yet comprehensive summary of the movie's visual narrative.</a:t>
            </a:r>
            <a:endParaRPr lang="en-US" sz="2000" dirty="0"/>
          </a:p>
          <a:p>
            <a:pPr>
              <a:buNone/>
            </a:pPr>
            <a:endParaRPr lang="en-US" sz="2000" dirty="0"/>
          </a:p>
        </p:txBody>
      </p:sp>
    </p:spTree>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10700</Words>
  <Application>WPS Slides</Application>
  <PresentationFormat>On-screen Show (4:3)</PresentationFormat>
  <Paragraphs>132</Paragraphs>
  <Slides>23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Arial</vt:lpstr>
      <vt:lpstr>SimSun</vt:lpstr>
      <vt:lpstr>Wingdings</vt:lpstr>
      <vt:lpstr>Calibri</vt:lpstr>
      <vt:lpstr>Times New Roman</vt:lpstr>
      <vt:lpstr>Calibri Light</vt:lpstr>
      <vt:lpstr>Microsoft YaHei</vt:lpstr>
      <vt:lpstr>Arial Unicode MS</vt:lpstr>
      <vt:lpstr>DeepSeek-CJK-patch</vt:lpstr>
      <vt:lpstr>Segoe Print</vt:lpstr>
      <vt:lpstr>Retrospect</vt:lpstr>
      <vt:lpstr>Color-Centric Genre Prediction and Recommendation System for Movies</vt:lpstr>
      <vt:lpstr>Introduction</vt:lpstr>
      <vt:lpstr>Abstract</vt:lpstr>
      <vt:lpstr>Problem Statement</vt:lpstr>
      <vt:lpstr>Objective</vt:lpstr>
      <vt:lpstr>System Overview</vt:lpstr>
      <vt:lpstr>Architecture</vt:lpstr>
      <vt:lpstr>Scene Boundary detection</vt:lpstr>
      <vt:lpstr>Key Frame Extraction</vt:lpstr>
      <vt:lpstr>Sample Key frames of a movie  </vt:lpstr>
      <vt:lpstr>Saliency Mapping</vt:lpstr>
      <vt:lpstr>Saliency mapped frames</vt:lpstr>
      <vt:lpstr>K-Means clustering</vt:lpstr>
      <vt:lpstr>Colour Scheme Merging </vt:lpstr>
      <vt:lpstr>Feature Vector Construction</vt:lpstr>
      <vt:lpstr>Genre classification</vt:lpstr>
      <vt:lpstr>Genre inference</vt:lpstr>
      <vt:lpstr>Dominant Color and Genre</vt:lpstr>
      <vt:lpstr>Example1:Dune 2</vt:lpstr>
      <vt:lpstr>Example 2:Blade Runner 2049</vt:lpstr>
      <vt:lpstr>Advantages</vt:lpstr>
      <vt:lpstr>Challenges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Karthik Reddy</dc:creator>
  <dc:description>generated using python-pptx</dc:description>
  <cp:lastModifiedBy>WPS_1722443354</cp:lastModifiedBy>
  <cp:revision>6</cp:revision>
  <dcterms:created xsi:type="dcterms:W3CDTF">2013-01-27T09:14:00Z</dcterms:created>
  <dcterms:modified xsi:type="dcterms:W3CDTF">2025-04-24T06:57:08Z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5E63216FAFAC4D56B82D0DC95E76C588_12</vt:lpwstr>
  </property>
  <property fmtid="{D5CDD505-2E9C-101B-9397-08002B2CF9AE}" pid="3" name="KSOProductBuildVer">
    <vt:lpwstr>1033-12.2.0.20795</vt:lpwstr>
  </property>
</Properties>
</file>